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bookmarkIdSeed="3" embedTrueTypeFonts="1" showSpecialPlsOnTitleSld="0">
  <p:sldMasterIdLst>
    <p:sldMasterId id="2147483718" r:id="rId1"/>
    <p:sldMasterId id="2147483719" r:id="rId2"/>
    <p:sldMasterId id="2147483720" r:id="rId3"/>
  </p:sldMasterIdLst>
  <p:notesMasterIdLst>
    <p:notesMasterId r:id="rId4"/>
  </p:notesMasterIdLst>
  <p:handoutMasterIdLst>
    <p:handoutMasterId r:id="rId5"/>
  </p:handoutMasterIdLst>
  <p:sldIdLst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</p:sldIdLst>
  <p:sldSz type="screen16x9" cy="6858000" cx="12192000"/>
  <p:notesSz cx="7104063" cy="10234613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Montserrat ExtraBold" panose="020B0604020202020204" charset="-52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fr-FR"/>
    </a:defPPr>
    <a:lvl1pPr algn="l" defTabSz="914354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354" eaLnBrk="1" hangingPunct="1" latinLnBrk="0" marL="457178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354" eaLnBrk="1" hangingPunct="1" latinLnBrk="0" marL="914354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354" eaLnBrk="1" hangingPunct="1" latinLnBrk="0" marL="1371532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354" eaLnBrk="1" hangingPunct="1" latinLnBrk="0" marL="1828709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354" eaLnBrk="1" hangingPunct="1" latinLnBrk="0" marL="2285886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354" eaLnBrk="1" hangingPunct="1" latinLnBrk="0" marL="2743062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354" eaLnBrk="1" hangingPunct="1" latinLnBrk="0" marL="320024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354" eaLnBrk="1" hangingPunct="1" latinLnBrk="0" marL="3657418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Владислав" initials="В" lastIdx="1" clrIdx="0"/>
  <p:cmAuthor id="2" name="Никита" initials="Н" lastIdx="119" clrIdx="1"/>
  <p:cmAuthor id="3" name="Nadezhda Kandeikina" initials="NK" lastIdx="55" clrIdx="2"/>
  <p:cmAuthor id="4" name="All" initials="A" lastIdx="19" clrIdx="3"/>
  <p:cmAuthor id="5" name="Татьяна Саранчук" initials="ТС" lastIdx="10" clrIdx="4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A922C0"/>
    <a:srgbClr val="16D4EE"/>
    <a:srgbClr val="03514B"/>
    <a:srgbClr val="AFF9FB"/>
    <a:srgbClr val="FADCFC"/>
    <a:srgbClr val="F4B1F9"/>
    <a:srgbClr val="D78FED"/>
    <a:srgbClr val="D470F8"/>
    <a:srgbClr val="93B4E9"/>
    <a:srgbClr val="F363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8777" autoAdjust="0"/>
    <p:restoredTop sz="95994" autoAdjust="0"/>
  </p:normalViewPr>
  <p:slideViewPr>
    <p:cSldViewPr>
      <p:cViewPr varScale="1">
        <p:scale>
          <a:sx n="88" d="100"/>
          <a:sy n="88" d="100"/>
        </p:scale>
        <p:origin x="782" y="62"/>
      </p:cViewPr>
      <p:guideLst>
        <p:guide orient="horz" pos="4110"/>
        <p:guide orient="horz" pos="164"/>
        <p:guide pos="3931"/>
        <p:guide pos="7469"/>
        <p:guide pos="257"/>
        <p:guide orient="horz" pos="1616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3315"/>
    </p:cViewPr>
  </p:sorterViewPr>
  <p:notesViewPr>
    <p:cSldViewPr>
      <p:cViewPr varScale="1">
        <p:scale>
          <a:sx n="47" d="100"/>
          <a:sy n="47" d="100"/>
        </p:scale>
        <p:origin x="3542" y="43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Relationship Id="rId22" Type="http://schemas.openxmlformats.org/officeDocument/2006/relationships/font" Target="fonts/font9.fntdata"/><Relationship Id="rId23" Type="http://schemas.openxmlformats.org/officeDocument/2006/relationships/font" Target="fonts/font10.fntdata"/><Relationship Id="rId24" Type="http://schemas.openxmlformats.org/officeDocument/2006/relationships/font" Target="fonts/font11.fntdata"/><Relationship Id="rId25" Type="http://schemas.openxmlformats.org/officeDocument/2006/relationships/font" Target="fonts/font12.fntdata"/><Relationship Id="rId26" Type="http://schemas.openxmlformats.org/officeDocument/2006/relationships/font" Target="fonts/font13.fntdata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commentAuthors" Target="commentAuthors.xml"/><Relationship Id="rId31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17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1048818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19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11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1048812" name="Espace réservé de l'image des diapositives 3"/>
          <p:cNvSpPr>
            <a:spLocks noChangeAspect="1" noRot="1" noGrp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13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48814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15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1"/>
  <p:notesStyle>
    <a:lvl1pPr algn="l" defTabSz="914354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354" eaLnBrk="1" hangingPunct="1" latinLnBrk="0" marL="457178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354" eaLnBrk="1" hangingPunct="1" latinLnBrk="0" marL="914354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354" eaLnBrk="1" hangingPunct="1" latinLnBrk="0" marL="1371532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354" eaLnBrk="1" hangingPunct="1" latinLnBrk="0" marL="1828709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354" eaLnBrk="1" hangingPunct="1" latinLnBrk="0" marL="2285886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354" eaLnBrk="1" hangingPunct="1" latinLnBrk="0" marL="2743062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354" eaLnBrk="1" hangingPunct="1" latinLnBrk="0" marL="320024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354" eaLnBrk="1" hangingPunct="1" latinLnBrk="0" marL="3657418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 1">
    <p:bg>
      <p:bgPr>
        <a:solidFill>
          <a:schemeClr val="accent1"/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Figure"/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31" name="Figure"/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32" name="Figure"/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33" name="Figure"/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34" name="Figure"/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35" name="Figure"/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36" name="Title 1"/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7" name="Subtitle 2"/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algn="ctr" indent="0" marL="0">
              <a:buNone/>
              <a:defRPr sz="2400">
                <a:solidFill>
                  <a:schemeClr val="accent5"/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7" name="Text Placeholder 2"/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761" name="Freeform: Shape 21"/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62" name="Freeform: Shape 19"/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63" name="Figure"/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64" name="Figure"/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65" name="Figure"/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665" name="Freeform: Shape 21"/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66" name="Freeform: Shape 14"/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67" name="Figure"/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68" name="Figure"/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69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t" tIns="1645920" wrap="square">
            <a:noAutofit/>
          </a:bodyPr>
          <a:lstStyle>
            <a:lvl1pPr algn="ctr"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1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735" name="Freeform: Shape 21"/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36" name="Freeform: Shape 19"/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37" name="Figure"/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38" name="Figure"/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3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t" tIns="1645920" wrap="square">
            <a:noAutofit/>
          </a:bodyPr>
          <a:lstStyle>
            <a:lvl1pPr algn="ctr"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grpSp>
        <p:nvGrpSpPr>
          <p:cNvPr id="56" name="Group 23"/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1048652" name="Freeform: Shape 20"/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anchor="ctr" bIns="38100" lIns="38100" rIns="38100" tIns="38100" wrap="square">
              <a:noAutofit/>
            </a:bodyPr>
            <a:p>
              <a:pPr algn="ctr" defTabSz="457200" eaLnBrk="1" fontAlgn="auto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aseline="0" b="0" cap="none" sz="3000" i="0" kern="0" kumimoji="0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8653" name="Freeform: Shape 21"/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54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algn="ctr" indent="0" marL="0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algn="ctr" indent="0" marL="0">
              <a:buNone/>
              <a:defRPr sz="2400">
                <a:solidFill>
                  <a:schemeClr val="accent2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6" name="Figure"/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57" name="Figure"/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anchor="b" lIns="0">
            <a:noAutofit/>
          </a:bodyPr>
          <a:lstStyle>
            <a:lvl1pPr>
              <a:defRPr baseline="0" cap="all" sz="1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grpSp>
        <p:nvGrpSpPr>
          <p:cNvPr id="72" name="Group 6"/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1048782" name="Freeform: Shape 24"/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anchor="ctr" bIns="38100" lIns="38100" rIns="38100" tIns="38100" wrap="square">
              <a:noAutofit/>
            </a:bodyPr>
            <a:p>
              <a:pPr algn="ctr" defTabSz="457200" eaLnBrk="1" fontAlgn="auto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aseline="0" b="0" cap="none" sz="3000" i="0" kern="0" kumimoji="0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8783" name="Freeform: Shape 22"/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anchor="ctr" bIns="38100" lIns="38100" rIns="38100" tIns="38100" wrap="square">
              <a:noAutofit/>
            </a:bodyPr>
            <a:p>
              <a:pPr algn="ctr" defTabSz="457200" eaLnBrk="1" fontAlgn="auto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aseline="0" b="0" cap="none" sz="3000" i="0" kern="0" kumimoji="0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8784" name="Freeform: Shape 20"/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anchor="ctr" bIns="38100" lIns="38100" rIns="38100" tIns="38100" wrap="square">
              <a:noAutofit/>
            </a:bodyPr>
            <a:p>
              <a:pPr algn="ctr" defTabSz="457200" eaLnBrk="1" fontAlgn="auto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aseline="0" b="0" cap="none" sz="3000" i="0" kern="0" kumimoji="0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8785" name="Freeform: Shape 26"/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anchor="ctr" bIns="38100" lIns="38100" rIns="38100" tIns="38100" wrap="square">
              <a:noAutofit/>
            </a:bodyPr>
            <a:p>
              <a:pPr algn="ctr" defTabSz="457200" eaLnBrk="1" fontAlgn="auto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aseline="0" b="0" cap="none" sz="3000" i="0" kern="0" kumimoji="0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8786" name="Figure"/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 bIns="38100" lIns="38100" rIns="38100" tIns="38100"/>
            <a:p>
              <a:pPr algn="ctr" defTabSz="457200" eaLnBrk="1" fontAlgn="auto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aseline="0" b="0" cap="none" sz="3000" i="0" kern="0" kumimoji="0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8787" name="Figure"/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 bIns="38100" lIns="38100" rIns="38100" tIns="38100"/>
            <a:p>
              <a:pPr algn="ctr" defTabSz="457200" eaLnBrk="1" fontAlgn="auto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aseline="0" b="0" cap="none" sz="3000" i="0" kern="0" kumimoji="0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30320" y="6356350"/>
            <a:ext cx="2743200" cy="365125"/>
          </a:xfrm>
        </p:spPr>
        <p:txBody>
          <a:bodyPr/>
          <a:lstStyle>
            <a:lvl1pPr>
              <a:defRPr>
                <a:solidFill>
                  <a:srgbClr val="3D4149"/>
                </a:solidFill>
              </a:defRPr>
            </a:lvl1pPr>
          </a:lstStyle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"/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8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8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803" name="Freeform: Shape 16"/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804" name="Figure"/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805" name="Figure"/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806" name="Figure"/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807" name="Figure"/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808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anchor="ctr" bIns="45720" lIns="91440" rIns="91440" rtlCol="0" tIns="45720" vert="horz">
            <a:normAutofit/>
          </a:bodyPr>
          <a:lstStyle>
            <a:lvl1pPr algn="ctr" indent="0" marL="0">
              <a:buNone/>
              <a:defRPr b="1" sz="5400" lang="en-US">
                <a:ea typeface="+mj-ea"/>
                <a:cs typeface="+mj-cs"/>
              </a:defRPr>
            </a:lvl1pPr>
          </a:lstStyle>
          <a:p>
            <a:pPr indent="-228600" lvl="0" marL="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2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2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2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 2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Figure"/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41" name="Figure"/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42" name="Figure"/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43" name="Figure"/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44" name="Figure"/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45" name="Figure"/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46" name="Title 1"/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7" name="Subtitle 2"/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algn="ctr" indent="0" marL="0">
              <a:buNone/>
              <a:defRPr sz="2400">
                <a:solidFill>
                  <a:schemeClr val="accent5"/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5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30320" y="6356350"/>
            <a:ext cx="2743200" cy="365125"/>
          </a:xfrm>
        </p:spPr>
        <p:txBody>
          <a:bodyPr/>
          <a:lstStyle>
            <a:lvl1pPr>
              <a:defRPr>
                <a:solidFill>
                  <a:srgbClr val="3D4149"/>
                </a:solidFill>
              </a:defRPr>
            </a:lvl1pPr>
          </a:lstStyle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49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613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457189" lvl="0" marL="609585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indent="-423323" lvl="1" marL="1219170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indent="-423323" lvl="2" marL="1828754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indent="-423323" lvl="3" marL="2438339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indent="-423323" lvl="4" marL="3047924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indent="-423323" lvl="5" marL="3657509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indent="-423323" lvl="6" marL="4267093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indent="-423323" lvl="7" marL="4876678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indent="-423323" lvl="8" marL="5486263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/>
        </p:txBody>
      </p:sp>
      <p:sp>
        <p:nvSpPr>
          <p:cNvPr id="1048614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ru-RU"/>
          </a:p>
        </p:txBody>
      </p:sp>
      <p:sp>
        <p:nvSpPr>
          <p:cNvPr id="104861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Your Footer Here</a:t>
            </a:r>
            <a:endParaRPr lang="ru-RU"/>
          </a:p>
        </p:txBody>
      </p:sp>
      <p:sp>
        <p:nvSpPr>
          <p:cNvPr id="104861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 cstate="print"/>
          <a:srcRect r="18500" b="19391"/>
          <a:stretch>
            <a:fillRect/>
          </a:stretch>
        </p:blipFill>
        <p:spPr>
          <a:xfrm>
            <a:off x="11096512" y="5774480"/>
            <a:ext cx="1095488" cy="108352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67" name="Content Placeholder 2"/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indent="-569913" marL="569913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3600"/>
            </a:lvl1pPr>
            <a:lvl2pPr indent="-228600" marL="6858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3200"/>
            </a:lvl2pPr>
            <a:lvl3pPr indent="-228600" marL="11430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2800"/>
            </a:lvl3pPr>
            <a:lvl4pPr indent="-228600" marL="16002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2400"/>
            </a:lvl4pPr>
            <a:lvl5pPr indent="-228600" marL="20574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771" name="Freeform: Shape 16"/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72" name="Figure"/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73" name="Figure"/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74" name="Figure"/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75" name="Figure"/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76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anchor="ctr" bIns="45720" lIns="91440" rIns="91440" rtlCol="0" tIns="45720" vert="horz">
            <a:normAutofit/>
          </a:bodyPr>
          <a:lstStyle>
            <a:lvl1pPr algn="ctr" indent="0" marL="0">
              <a:buNone/>
              <a:defRPr b="1" sz="5400" lang="en-US">
                <a:ea typeface="+mj-ea"/>
                <a:cs typeface="+mj-cs"/>
              </a:defRPr>
            </a:lvl1pPr>
          </a:lstStyle>
          <a:p>
            <a:pPr indent="-228600" lvl="0" marL="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indent="-569913" marL="569913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indent="-228600" marL="6858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indent="-228600" marL="11430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indent="-228600" marL="16002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indent="-228600" marL="2057400">
              <a:spcAft>
                <a:spcPts val="1200"/>
              </a:spcAft>
              <a:buFontTx/>
              <a:buBlip>
                <a:blip xmlns:r="http://schemas.openxmlformats.org/officeDocument/2006/relationships" r:embed="rId1"/>
              </a:buBlip>
              <a:tabLst>
                <a:tab algn="l" pos="914400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701" name="Freeform: Shape 20"/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02" name="Figure"/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03" name="Figure"/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04" name="Figure"/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05" name="Figure"/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06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anchor="ctr" bIns="45720" lIns="91440" rIns="91440" rtlCol="0" tIns="45720" vert="horz">
            <a:normAutofit/>
          </a:bodyPr>
          <a:lstStyle>
            <a:lvl1pPr algn="ctr" indent="0" marL="0">
              <a:buNone/>
              <a:defRPr b="1" sz="5400" lang="en-US">
                <a:ea typeface="+mj-ea"/>
                <a:cs typeface="+mj-cs"/>
              </a:defRPr>
            </a:lvl1pPr>
          </a:lstStyle>
          <a:p>
            <a:pPr indent="-228600" lvl="0" marL="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645" name="Freeform: Shape 24"/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46" name="Freeform: Shape 22"/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47" name="Freeform: Shape 20"/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48" name="Freeform: Shape 26"/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49" name="Figure"/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50" name="Figure"/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718" name="Freeform: Shape 24"/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19" name="Freeform: Shape 22"/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20" name="Freeform: Shape 26"/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21" name="Figure"/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22" name="Figure"/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23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tIns="1097280" wrap="square">
            <a:noAutofit/>
          </a:bodyPr>
          <a:lstStyle>
            <a:lvl1pPr algn="ctr"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793" name="Freeform: Shape 24"/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94" name="Freeform: Shape 22"/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95" name="Freeform: Shape 20"/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96" name="Freeform: Shape 26"/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fontAlgn="auto" hangingPunct="0" indent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97" name="Figure"/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798" name="Figure"/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Your Footer Here</a:t>
            </a:r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048685" name="Freeform: Shape 24"/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86" name="Freeform: Shape 22"/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87" name="Freeform: Shape 26"/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anchor="ctr" bIns="38100" lIns="38100" rIns="38100" tIns="38100" wrap="square">
            <a:noAutofit/>
          </a:bodyPr>
          <a:p>
            <a:pPr algn="ctr" defTabSz="457200" fontAlgn="auto" hangingPunct="0" indent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88" name="Figure"/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fontAlgn="auto" hangingPunct="0" indent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89" name="Figure"/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p>
            <a:pPr algn="ctr" defTabSz="457200" eaLnBrk="1" fontAlgn="auto" hangingPunct="0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baseline="0" b="0" cap="none" sz="3000" i="0" kern="0" kumimoji="0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4869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tIns="1097280"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Your Date Here</a:t>
            </a:r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  <p:hf dt="0" ftr="1" hdr="0" sldNum="1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1"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/>
        </p:spPr>
        <p:txBody>
          <a:bodyPr anchor="ctr" bIns="45720" lIns="91440" rIns="91440" rtlCol="0" tIns="45720" vert="horz">
            <a:spAutoFit/>
          </a:bodyPr>
          <a:p>
            <a:pPr lv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0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1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/>
        </p:spPr>
        <p:txBody>
          <a:bodyPr wrap="none">
            <a:spAutoFit/>
          </a:bodyPr>
          <a:lstStyle>
            <a:defPPr>
              <a:defRPr lang="fr-FR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1200" lang="en-US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44" r:id="rId1"/>
    <p:sldLayoutId id="2147483745" r:id="rId2"/>
    <p:sldLayoutId id="2147483746" r:id="rId3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  <p:hf dt="0" ftr="1" hdr="0" sldNum="1"/>
  <p:txStyles>
    <p:titleStyle>
      <a:lvl1pPr algn="r" defTabSz="914354" eaLnBrk="1" hangingPunct="1" latinLnBrk="0" rtl="0">
        <a:spcBef>
          <a:spcPct val="0"/>
        </a:spcBef>
        <a:buNone/>
        <a:defRPr baseline="0" b="1" cap="all" dirty="0" sz="4000" kern="1200" lang="en-US" normalizeH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algn="l" defTabSz="914354" eaLnBrk="1" hangingPunct="1" indent="-342882" latinLnBrk="0" marL="342882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defTabSz="914354" eaLnBrk="1" hangingPunct="1" indent="-285737" latinLnBrk="0" marL="742913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914354" eaLnBrk="1" hangingPunct="1" indent="-228589" latinLnBrk="0" marL="1142942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914354" eaLnBrk="1" hangingPunct="1" indent="-228589" latinLnBrk="0" marL="160012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914354" eaLnBrk="1" hangingPunct="1" indent="-228589" latinLnBrk="0" marL="2057298" rtl="0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algn="l" defTabSz="914354" eaLnBrk="1" hangingPunct="1" indent="-228589" latinLnBrk="0" marL="2514474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54" eaLnBrk="1" hangingPunct="1" indent="-228589" latinLnBrk="0" marL="2971652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54" eaLnBrk="1" hangingPunct="1" indent="-228589" latinLnBrk="0" marL="3428829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54" eaLnBrk="1" hangingPunct="1" indent="-228589" latinLnBrk="0" marL="3886006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algn="l" defTabSz="914354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354" eaLnBrk="1" hangingPunct="1" latinLnBrk="0" marL="457178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354" eaLnBrk="1" hangingPunct="1" latinLnBrk="0" marL="914354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354" eaLnBrk="1" hangingPunct="1" latinLnBrk="0" marL="1371532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354" eaLnBrk="1" hangingPunct="1" latinLnBrk="0" marL="1828709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354" eaLnBrk="1" hangingPunct="1" latinLnBrk="0" marL="2285886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54" eaLnBrk="1" hangingPunct="1" latinLnBrk="0" marL="2743062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54" eaLnBrk="1" hangingPunct="1" latinLnBrk="0" marL="320024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54" eaLnBrk="1" hangingPunct="1" latinLnBrk="0" marL="3657418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5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38930" y="341031"/>
            <a:ext cx="2914141" cy="804743"/>
          </a:xfrm>
          <a:prstGeom prst="rect"/>
        </p:spPr>
      </p:pic>
      <p:sp>
        <p:nvSpPr>
          <p:cNvPr id="1048809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/>
        </p:spPr>
        <p:txBody>
          <a:bodyPr anchor="ctr" wrap="square">
            <a:spAutoFit/>
          </a:bodyPr>
          <a:p>
            <a:pPr algn="ctr" defTabSz="914354"/>
            <a:r>
              <a:rPr dirty="0" sz="5400" lang="en-US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sz="5400" lang="en-US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dirty="0" sz="5400" lang="en-US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47" r:id="rId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  <p:hf dt="0" ftr="1" hdr="0" sldNum="1"/>
  <p:txStyles>
    <p:titleStyle>
      <a:lvl1pPr algn="l" defTabSz="914354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354" eaLnBrk="1" hangingPunct="1" indent="-228589" latinLnBrk="0" marL="228589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354" eaLnBrk="1" hangingPunct="1" indent="-228589" latinLnBrk="0" marL="685766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354" eaLnBrk="1" hangingPunct="1" indent="-228589" latinLnBrk="0" marL="1142942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354" eaLnBrk="1" hangingPunct="1" indent="-228589" latinLnBrk="0" marL="160012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354" eaLnBrk="1" hangingPunct="1" indent="-228589" latinLnBrk="0" marL="2057298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354" eaLnBrk="1" hangingPunct="1" indent="-228589" latinLnBrk="0" marL="2514474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54" eaLnBrk="1" hangingPunct="1" indent="-228589" latinLnBrk="0" marL="2971652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54" eaLnBrk="1" hangingPunct="1" indent="-228589" latinLnBrk="0" marL="3428829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54" eaLnBrk="1" hangingPunct="1" indent="-228589" latinLnBrk="0" marL="3886006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354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354" eaLnBrk="1" hangingPunct="1" latinLnBrk="0" marL="457178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354" eaLnBrk="1" hangingPunct="1" latinLnBrk="0" marL="914354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354" eaLnBrk="1" hangingPunct="1" latinLnBrk="0" marL="1371532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354" eaLnBrk="1" hangingPunct="1" latinLnBrk="0" marL="1828709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354" eaLnBrk="1" hangingPunct="1" latinLnBrk="0" marL="2285886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354" eaLnBrk="1" hangingPunct="1" latinLnBrk="0" marL="2743062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354" eaLnBrk="1" hangingPunct="1" latinLnBrk="0" marL="320024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354" eaLnBrk="1" hangingPunct="1" latinLnBrk="0" marL="3657418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hyperlink" Target="http://www.risk-laboratory.com/" TargetMode="External"/><Relationship Id="rId2" Type="http://schemas.openxmlformats.org/officeDocument/2006/relationships/hyperlink" Target="mailto:valery.67@mail.ru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themeOverride" Target="../theme/themeOverride1.xml"/><Relationship Id="rId6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7030A0"/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5" name="Прямоугольник 8"/>
          <p:cNvSpPr/>
          <p:nvPr/>
        </p:nvSpPr>
        <p:spPr>
          <a:xfrm>
            <a:off x="-142963" y="2379"/>
            <a:ext cx="9805867" cy="6858000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8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1</a:t>
            </a:fld>
            <a:endParaRPr lang="en-US"/>
          </a:p>
        </p:txBody>
      </p:sp>
      <p:pic>
        <p:nvPicPr>
          <p:cNvPr id="2097152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83432" y="-1001"/>
            <a:ext cx="10196669" cy="6700093"/>
          </a:xfrm>
          <a:prstGeom prst="rect"/>
        </p:spPr>
      </p:pic>
      <p:sp>
        <p:nvSpPr>
          <p:cNvPr id="1048587" name="Title 17"/>
          <p:cNvSpPr txBox="1"/>
          <p:nvPr/>
        </p:nvSpPr>
        <p:spPr>
          <a:xfrm>
            <a:off x="1889117" y="5517232"/>
            <a:ext cx="8385297" cy="1072484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Пять факторов экономической целесообразности реализации проектов по внедрению промышленных роботов</a:t>
            </a:r>
            <a:endParaRPr dirty="0" sz="2400" lang="ru-RU" spc="50">
              <a:ln w="0"/>
              <a:solidFill>
                <a:srgbClr val="FFFF00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Montserrat ExtraBold" panose="000009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7030A0"/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2</a:t>
            </a:fld>
            <a:endParaRPr lang="en-US"/>
          </a:p>
        </p:txBody>
      </p:sp>
      <p:sp>
        <p:nvSpPr>
          <p:cNvPr id="1048589" name="Title 17"/>
          <p:cNvSpPr txBox="1"/>
          <p:nvPr/>
        </p:nvSpPr>
        <p:spPr>
          <a:xfrm>
            <a:off x="-10656" y="0"/>
            <a:ext cx="12152058" cy="1360339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Фактор № 1: </a:t>
            </a:r>
            <a:r>
              <a:rPr b="0"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на проведение непроизводственных операций (уборка производственных и складских помещений)</a:t>
            </a:r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 sz="2400" lang="ru-RU" spc="50">
              <a:ln w="0"/>
              <a:solidFill>
                <a:srgbClr val="FFFF00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04" name="Таблица 3"/>
          <p:cNvGraphicFramePr>
            <a:graphicFrameLocks noGrp="1"/>
          </p:cNvGraphicFramePr>
          <p:nvPr/>
        </p:nvGraphicFramePr>
        <p:xfrm>
          <a:off x="28848" y="1358297"/>
          <a:ext cx="12144672" cy="396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135"/>
                <a:gridCol w="1512168"/>
                <a:gridCol w="1728192"/>
                <a:gridCol w="2981177"/>
              </a:tblGrid>
              <a:tr h="887832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Вид</a:t>
                      </a:r>
                      <a:r>
                        <a:rPr baseline="0" dirty="0" lang="ru-RU" smtClean="0"/>
                        <a:t> объекта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Вид работ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ru-RU" smtClean="0"/>
                        <a:t>Человек</a:t>
                      </a:r>
                    </a:p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lang="ru-RU" smtClean="0"/>
                        <a:t>(в соответствии с нормативами Минтруда РФ)</a:t>
                      </a:r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Роботизированная система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</a:tr>
              <a:tr h="387004">
                <a:tc>
                  <a:txBody>
                    <a:bodyPr/>
                    <a:p>
                      <a:r>
                        <a:rPr dirty="0" sz="1400" lang="ru-RU" smtClean="0"/>
                        <a:t>1) Уборка помещения производств, не имеющих отходов. Например, производство электроэнергии, газовые котельные, аппаратурные.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Подметание: 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Влажная уборка: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0,22 мин./1 м</a:t>
                      </a:r>
                      <a:r>
                        <a:rPr baseline="3000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0,68 мин./1 м</a:t>
                      </a:r>
                      <a:r>
                        <a:rPr baseline="3000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dirty="0" sz="1400" kern="1200" lang="ru-RU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0,08 мин./1 м</a:t>
                      </a:r>
                      <a:r>
                        <a:rPr baseline="3000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быстрее в 2,7 раза</a:t>
                      </a:r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0,08 мин. /1 м</a:t>
                      </a:r>
                      <a:r>
                        <a:rPr baseline="3000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быстрее в 8,5 раз</a:t>
                      </a:r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dirty="0" sz="1400" kern="1200" lang="ru-RU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387004">
                <a:tc>
                  <a:txBody>
                    <a:bodyPr/>
                    <a:p>
                      <a:r>
                        <a:rPr dirty="0" sz="1400" lang="ru-RU" smtClean="0"/>
                        <a:t>2) Уборка помещения производств, дающих древесные отходы. Например, деревообработка, производство фанеры, деревянной тары, мебели.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Подметание: 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Влажная уборка: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0,35 мин./1 м</a:t>
                      </a:r>
                      <a:r>
                        <a:rPr baseline="30000" dirty="0" sz="1400" lang="ru-RU" smtClean="0"/>
                        <a:t>2</a:t>
                      </a:r>
                    </a:p>
                    <a:p>
                      <a:r>
                        <a:rPr dirty="0" sz="1400" lang="ru-RU" smtClean="0"/>
                        <a:t>0,79 мин./1 м</a:t>
                      </a:r>
                      <a:r>
                        <a:rPr baseline="30000" dirty="0" sz="1400" lang="ru-RU" smtClean="0"/>
                        <a:t>2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0,1 мин./1 м</a:t>
                      </a:r>
                      <a:r>
                        <a:rPr baseline="30000" dirty="0" sz="1400" lang="ru-RU" smtClean="0"/>
                        <a:t>2</a:t>
                      </a:r>
                      <a:r>
                        <a:rPr dirty="0" sz="1400" lang="ru-RU" smtClean="0"/>
                        <a:t>  (</a:t>
                      </a:r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быстрее в 3,5 раза</a:t>
                      </a:r>
                      <a:r>
                        <a:rPr dirty="0" sz="1400" lang="ru-RU" smtClean="0"/>
                        <a:t>) </a:t>
                      </a:r>
                    </a:p>
                    <a:p>
                      <a:r>
                        <a:rPr dirty="0" sz="1400" lang="ru-RU" smtClean="0"/>
                        <a:t>0,11 мин. /1 м</a:t>
                      </a:r>
                      <a:r>
                        <a:rPr baseline="30000" dirty="0" sz="1400" lang="ru-RU" smtClean="0"/>
                        <a:t>2</a:t>
                      </a:r>
                      <a:r>
                        <a:rPr dirty="0" sz="1400" lang="ru-RU" smtClean="0"/>
                        <a:t> (</a:t>
                      </a:r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быстрее в 7 раз</a:t>
                      </a:r>
                      <a:r>
                        <a:rPr dirty="0" sz="1400" lang="ru-RU" smtClean="0"/>
                        <a:t>) </a:t>
                      </a:r>
                    </a:p>
                  </a:txBody>
                </a:tc>
              </a:tr>
              <a:tr h="705713">
                <a:tc>
                  <a:txBody>
                    <a:bodyPr/>
                    <a:p>
                      <a:r>
                        <a:rPr dirty="0" sz="1400" lang="ru-RU" smtClean="0"/>
                        <a:t>3) Уборка помещения производств, имеющих легковесные, жидкие,</a:t>
                      </a:r>
                    </a:p>
                    <a:p>
                      <a:r>
                        <a:rPr dirty="0" sz="1400" lang="ru-RU" smtClean="0"/>
                        <a:t>сыпучие, мелкогабаритные производственные отходы. Например,</a:t>
                      </a:r>
                    </a:p>
                    <a:p>
                      <a:r>
                        <a:rPr dirty="0" sz="1400" lang="ru-RU" smtClean="0"/>
                        <a:t>производство пищевых продуктов, производство строительных и отделочных материалов.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Подметание: 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Влажная уборка:</a:t>
                      </a:r>
                    </a:p>
                    <a:p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0,22 мин./1 м</a:t>
                      </a:r>
                      <a:r>
                        <a:rPr baseline="30000" dirty="0" sz="1400" lang="ru-RU" smtClean="0"/>
                        <a:t>2</a:t>
                      </a:r>
                      <a:r>
                        <a:rPr dirty="0" sz="1400" lang="ru-RU" smtClean="0"/>
                        <a:t>  </a:t>
                      </a:r>
                    </a:p>
                    <a:p>
                      <a:r>
                        <a:rPr dirty="0" sz="1400" lang="ru-RU" smtClean="0"/>
                        <a:t>0,57 мин. /1 м</a:t>
                      </a:r>
                      <a:r>
                        <a:rPr baseline="30000" dirty="0" sz="1400" lang="ru-RU" smtClean="0"/>
                        <a:t>2</a:t>
                      </a:r>
                      <a:r>
                        <a:rPr dirty="0" sz="1400" lang="ru-RU" smtClean="0"/>
                        <a:t> 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0,1 мин./1 м</a:t>
                      </a:r>
                      <a:r>
                        <a:rPr baseline="30000" dirty="0" sz="1400" lang="ru-RU" smtClean="0"/>
                        <a:t>2</a:t>
                      </a:r>
                      <a:r>
                        <a:rPr dirty="0" sz="1400" lang="ru-RU" smtClean="0"/>
                        <a:t>  (</a:t>
                      </a:r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быстрее в 2,2 раза</a:t>
                      </a:r>
                      <a:r>
                        <a:rPr dirty="0" sz="1400" lang="ru-RU" smtClean="0"/>
                        <a:t>) </a:t>
                      </a:r>
                    </a:p>
                    <a:p>
                      <a:r>
                        <a:rPr dirty="0" sz="1400" lang="ru-RU" smtClean="0"/>
                        <a:t>0,11 мин. /1 м</a:t>
                      </a:r>
                      <a:r>
                        <a:rPr baseline="30000" dirty="0" sz="1400" lang="ru-RU" smtClean="0"/>
                        <a:t>2</a:t>
                      </a:r>
                      <a:r>
                        <a:rPr dirty="0" sz="1400" lang="ru-RU" smtClean="0"/>
                        <a:t> (</a:t>
                      </a:r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быстрее в 5 раз</a:t>
                      </a:r>
                      <a:r>
                        <a:rPr dirty="0" sz="1400" lang="ru-RU" smtClean="0"/>
                        <a:t>) </a:t>
                      </a:r>
                    </a:p>
                  </a:txBody>
                </a:tc>
              </a:tr>
              <a:tr h="795548">
                <a:tc>
                  <a:txBody>
                    <a:bodyPr/>
                    <a:p>
                      <a:r>
                        <a:rPr dirty="0" sz="1400" lang="ru-RU" smtClean="0"/>
                        <a:t>4) Уборка</a:t>
                      </a:r>
                      <a:r>
                        <a:rPr baseline="0" dirty="0" sz="1400" lang="ru-RU" smtClean="0"/>
                        <a:t> </a:t>
                      </a:r>
                      <a:r>
                        <a:rPr dirty="0" sz="1400" lang="ru-RU" smtClean="0"/>
                        <a:t>помещения производств, дающих металлические отходы в виде стружки, высечки, обрезков и т. п. Например, ремонтно-механические мастерские и цехи.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Подметание: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0,21 мин./1 м</a:t>
                      </a:r>
                      <a:r>
                        <a:rPr baseline="30000" dirty="0" sz="1400" lang="ru-RU" strike="noStrike" smtClean="0"/>
                        <a:t>2</a:t>
                      </a:r>
                      <a:r>
                        <a:rPr dirty="0" sz="1400" lang="ru-RU" smtClean="0"/>
                        <a:t> 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0,1 мин./1 м</a:t>
                      </a:r>
                      <a:r>
                        <a:rPr baseline="30000" dirty="0" sz="1400" lang="ru-RU" smtClean="0"/>
                        <a:t>2</a:t>
                      </a:r>
                      <a:r>
                        <a:rPr dirty="0" sz="1400" lang="ru-RU" smtClean="0"/>
                        <a:t>  (</a:t>
                      </a:r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быстрее в 2,1 раза</a:t>
                      </a:r>
                      <a:r>
                        <a:rPr dirty="0" sz="1400" lang="ru-RU" smtClean="0"/>
                        <a:t>) </a:t>
                      </a:r>
                    </a:p>
                  </a:txBody>
                </a:tc>
              </a:tr>
            </a:tbl>
          </a:graphicData>
        </a:graphic>
      </p:graphicFrame>
      <p:sp>
        <p:nvSpPr>
          <p:cNvPr id="1048590" name="TextBox 4"/>
          <p:cNvSpPr txBox="1"/>
          <p:nvPr/>
        </p:nvSpPr>
        <p:spPr>
          <a:xfrm>
            <a:off x="28848" y="5517232"/>
            <a:ext cx="1189980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ru-RU" smtClean="0"/>
              <a:t>При наличии необходимости повторной уборки в течении рабочей смены имеет место значительное сокращение продуктивного использования производственного/складского пространства на время уборки.</a:t>
            </a:r>
          </a:p>
          <a:p>
            <a:r>
              <a:rPr b="1" dirty="0" lang="ru-RU" smtClean="0"/>
              <a:t>Например, для цеха/участка/склада площадью 800 м</a:t>
            </a:r>
            <a:r>
              <a:rPr baseline="30000" b="1" dirty="0" lang="ru-RU" smtClean="0"/>
              <a:t>2 </a:t>
            </a:r>
            <a:r>
              <a:rPr b="1" dirty="0" lang="ru-RU" smtClean="0"/>
              <a:t> время уборки можно сократить с 9 часов до 1,2 часа (!!!)</a:t>
            </a:r>
            <a:endParaRPr b="1" dirty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7030A0"/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3</a:t>
            </a:fld>
            <a:endParaRPr lang="en-US"/>
          </a:p>
        </p:txBody>
      </p:sp>
      <p:sp>
        <p:nvSpPr>
          <p:cNvPr id="1048592" name="Title 17"/>
          <p:cNvSpPr txBox="1"/>
          <p:nvPr/>
        </p:nvSpPr>
        <p:spPr>
          <a:xfrm>
            <a:off x="-10656" y="0"/>
            <a:ext cx="12152058" cy="1360339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Фактор № 2: </a:t>
            </a:r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Расширение диапазона погрузочно-разгрузочных операций по массе груза и обеспечению безопасности</a:t>
            </a:r>
            <a:endParaRPr dirty="0" sz="2400" lang="ru-RU" spc="50">
              <a:ln w="0"/>
              <a:solidFill>
                <a:srgbClr val="FFFF00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05" name="Таблица 3"/>
          <p:cNvGraphicFramePr>
            <a:graphicFrameLocks noGrp="1"/>
          </p:cNvGraphicFramePr>
          <p:nvPr/>
        </p:nvGraphicFramePr>
        <p:xfrm>
          <a:off x="28848" y="1358297"/>
          <a:ext cx="12144672" cy="409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080"/>
                <a:gridCol w="1296144"/>
                <a:gridCol w="3168352"/>
                <a:gridCol w="2261096"/>
              </a:tblGrid>
              <a:tr h="887832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Вид</a:t>
                      </a:r>
                      <a:r>
                        <a:rPr baseline="0" dirty="0" lang="ru-RU" smtClean="0"/>
                        <a:t> работ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Пол работника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ru-RU" smtClean="0"/>
                        <a:t>Человек</a:t>
                      </a:r>
                    </a:p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lang="ru-RU" smtClean="0"/>
                        <a:t>(в соответствии с нормативами Минтруда РФ)</a:t>
                      </a:r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Роботизированная система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</a:tr>
              <a:tr h="387004">
                <a:tc>
                  <a:txBody>
                    <a:bodyPr/>
                    <a:p>
                      <a:r>
                        <a:rPr dirty="0" sz="1400" lang="ru-RU" smtClean="0"/>
                        <a:t>Производство погрузочно-разгрузочных работ допускается при соблюдении предельно допустимых норм разового подъема тяжестей (без перемещения)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Мужчина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Женщина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30 кг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10 кг.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1 400 кг</a:t>
                      </a:r>
                    </a:p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 28 раз больше</a:t>
                      </a:r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dirty="0" sz="1400" kern="1200" lang="ru-RU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387004">
                <a:tc>
                  <a:txBody>
                    <a:bodyPr/>
                    <a:p>
                      <a:r>
                        <a:rPr dirty="0" sz="1400" lang="ru-RU" smtClean="0"/>
                        <a:t>Погрузка и разгрузка грузов массой от 50 кг до 500 кг должна производиться с применением грузоподъемного оборудования и устройств (тельферов, лебедок, талей, блоков).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endParaRPr dirty="0" sz="1400" kern="1200" lang="ru-RU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применения грузоподъемного оборудования и устройств (тельферов, лебедок, талей, блоков).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Нет необходимости</a:t>
                      </a:r>
                    </a:p>
                  </a:txBody>
                </a:tc>
              </a:tr>
              <a:tr h="1501261">
                <a:tc>
                  <a:txBody>
                    <a:bodyPr/>
                    <a:p>
                      <a:r>
                        <a:rPr dirty="0" sz="1400" lang="ru-RU" smtClean="0"/>
                        <a:t>Размещение грузов на складских стеллажах, должно обеспечивать недопущение превышения величины предельно допустимой нагрузки на стеллаж.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При отсутствии маркировки груза,</a:t>
                      </a:r>
                      <a:r>
                        <a:rPr baseline="0" dirty="0" sz="1400" lang="ru-RU" smtClean="0"/>
                        <a:t> содержащей информацию о массе груза может быть допущено превышение допустимой нагрузки на стеллаж.</a:t>
                      </a:r>
                      <a:endParaRPr dirty="0" sz="1400" lang="ru-RU" smtClean="0"/>
                    </a:p>
                  </a:txBody>
                </a:tc>
                <a:tc>
                  <a:txBody>
                    <a:bodyPr/>
                    <a:p>
                      <a:r>
                        <a:rPr dirty="0" sz="1400" lang="ru-RU" smtClean="0"/>
                        <a:t>Автоматическое взвешивание груза и </a:t>
                      </a:r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недопустимость превышение допустимой нагрузки на стеллаж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7030A0"/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4</a:t>
            </a:fld>
            <a:endParaRPr lang="en-US"/>
          </a:p>
        </p:txBody>
      </p:sp>
      <p:sp>
        <p:nvSpPr>
          <p:cNvPr id="1048594" name="Title 17"/>
          <p:cNvSpPr txBox="1"/>
          <p:nvPr/>
        </p:nvSpPr>
        <p:spPr>
          <a:xfrm>
            <a:off x="-10656" y="0"/>
            <a:ext cx="12152058" cy="1360339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Фактор № 3: </a:t>
            </a:r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Сокращение затрат на проведение обязательной специальной оценки условий труда (аттестация  рабочих мест) и обеспечение требований по охране труда</a:t>
            </a:r>
            <a:endParaRPr dirty="0" sz="2400" lang="ru-RU" spc="50">
              <a:ln w="0"/>
              <a:solidFill>
                <a:srgbClr val="FFFF00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06" name="Таблица 3"/>
          <p:cNvGraphicFramePr>
            <a:graphicFrameLocks noGrp="1"/>
          </p:cNvGraphicFramePr>
          <p:nvPr/>
        </p:nvGraphicFramePr>
        <p:xfrm>
          <a:off x="28848" y="1268761"/>
          <a:ext cx="1214467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096"/>
                <a:gridCol w="2664296"/>
                <a:gridCol w="1800200"/>
                <a:gridCol w="2117080"/>
              </a:tblGrid>
              <a:tr h="720079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Элемент</a:t>
                      </a:r>
                      <a:r>
                        <a:rPr baseline="0" dirty="0" lang="ru-RU" smtClean="0"/>
                        <a:t> системы управления охраной труда</a:t>
                      </a:r>
                      <a:r>
                        <a:rPr baseline="30000" dirty="0" lang="ru-RU" smtClean="0"/>
                        <a:t>1</a:t>
                      </a:r>
                      <a:endParaRPr baseline="0" dirty="0" lang="ru-RU" smtClean="0"/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Сумма затрат на обеспечение соблюдения требований</a:t>
                      </a:r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ru-RU" smtClean="0"/>
                        <a:t>Человек</a:t>
                      </a:r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Роботизированная система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</a:tr>
              <a:tr h="255256">
                <a:tc>
                  <a:txBody>
                    <a:bodyPr/>
                    <a:p>
                      <a:r>
                        <a:rPr dirty="0" sz="1400" lang="ru-RU" smtClean="0"/>
                        <a:t>1) Проведение специальной оценки условий труда  для работников склада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≈50 000 руб./1 раз в 5 лет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50 000 руб.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  <a:endParaRPr dirty="0" sz="1400" kern="1200" lang="ru-RU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255256">
                <a:tc>
                  <a:txBody>
                    <a:bodyPr/>
                    <a:p>
                      <a:r>
                        <a:rPr dirty="0" sz="1400" lang="ru-RU" smtClean="0"/>
                        <a:t>2) Предотвращение нарушения условий труда в части превышения фактической концентрации аэрозолей преимущественно фиброгенного действия (пыль, содержащая природные и искусственные минеральные волокна) в воздухе рабочей зоны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 80÷300 тыс.</a:t>
                      </a:r>
                      <a:r>
                        <a:rPr baseline="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руб.</a:t>
                      </a:r>
                      <a:endParaRPr dirty="0" sz="1400" kern="1200" lang="ru-RU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установки</a:t>
                      </a:r>
                      <a:r>
                        <a:rPr baseline="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оборудования вентиляции и очистки воздуха</a:t>
                      </a:r>
                      <a:endParaRPr dirty="0" sz="1400" kern="1200" lang="ru-RU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Нет затрат</a:t>
                      </a:r>
                    </a:p>
                  </a:txBody>
                </a:tc>
              </a:tr>
              <a:tr h="0">
                <a:tc>
                  <a:txBody>
                    <a:bodyPr/>
                    <a:p>
                      <a:r>
                        <a:rPr dirty="0" sz="1400" lang="ru-RU" smtClean="0"/>
                        <a:t>3) Предотвращение</a:t>
                      </a:r>
                      <a:r>
                        <a:rPr baseline="0" dirty="0" sz="1400" lang="ru-RU" smtClean="0"/>
                        <a:t> нарушения условий труда по тяжести трудового процесса (соблюдение предельных норм физической динамической нагрузки – единицы внешней механической работы за рабочий день/смену,). Например, при перемещении работником груза на расстояние от 1 до 5 м: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baseline="0" dirty="0" sz="1400" lang="ru-RU" smtClean="0"/>
                        <a:t>Норматив (</a:t>
                      </a:r>
                      <a:r>
                        <a:rPr dirty="0" sz="1400" lang="ru-RU" smtClean="0"/>
                        <a:t>кг · метр)</a:t>
                      </a:r>
                    </a:p>
                    <a:p>
                      <a:r>
                        <a:rPr dirty="0" sz="1400" lang="ru-RU" smtClean="0"/>
                        <a:t>Для мужчин: не более 25000</a:t>
                      </a:r>
                    </a:p>
                    <a:p>
                      <a:r>
                        <a:rPr dirty="0" sz="1400" lang="ru-RU" smtClean="0"/>
                        <a:t>Для женщин: не более 15000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/>
                    </a:p>
                    <a:p>
                      <a:pPr algn="ctr"/>
                      <a:r>
                        <a:rPr dirty="0" sz="1400" lang="en-US" smtClean="0"/>
                        <a:t>&lt; </a:t>
                      </a:r>
                      <a:r>
                        <a:rPr dirty="0" sz="1400" lang="ru-RU" smtClean="0"/>
                        <a:t>5 000 кг/день</a:t>
                      </a:r>
                    </a:p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400" lang="en-US" smtClean="0"/>
                        <a:t>&lt; </a:t>
                      </a:r>
                      <a:r>
                        <a:rPr dirty="0" sz="1400" lang="ru-RU" smtClean="0"/>
                        <a:t>3 000 кг/день</a:t>
                      </a:r>
                    </a:p>
                    <a:p>
                      <a:pPr algn="ctr"/>
                      <a:endParaRPr dirty="0" sz="1400" lang="ru-RU" smtClean="0"/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dirty="0" sz="1400" lang="en-US" smtClean="0">
                          <a:solidFill>
                            <a:srgbClr val="FF0000"/>
                          </a:solidFill>
                        </a:rPr>
                        <a:t>&gt; 100 000 000 </a:t>
                      </a:r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кг/день</a:t>
                      </a:r>
                    </a:p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208240">
                <a:tc>
                  <a:txBody>
                    <a:bodyPr/>
                    <a:p>
                      <a:r>
                        <a:rPr dirty="0" sz="1400" lang="ru-RU" smtClean="0"/>
                        <a:t>4)</a:t>
                      </a:r>
                      <a:r>
                        <a:rPr baseline="0" dirty="0" sz="1400" lang="ru-RU" smtClean="0"/>
                        <a:t> Предотвращение нарушения условий труда по </a:t>
                      </a:r>
                      <a:r>
                        <a:rPr dirty="0" sz="1400" lang="ru-RU" smtClean="0"/>
                        <a:t>количеству стереотипных рабочих движений работника при региональной нагрузке (при работе с преимущественным участием мышц рук и плечевого пояса),</a:t>
                      </a:r>
                      <a:r>
                        <a:rPr baseline="0" dirty="0" sz="1400" lang="ru-RU" smtClean="0"/>
                        <a:t> например упаковка в коробки, лотки и т.п.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Не более 20 000</a:t>
                      </a:r>
                      <a:r>
                        <a:rPr baseline="0" dirty="0" sz="1400" lang="ru-RU" smtClean="0"/>
                        <a:t> раз/день</a:t>
                      </a:r>
                      <a:endParaRPr dirty="0" sz="1400" lang="ru-RU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Более 75 000 раз/сутки</a:t>
                      </a:r>
                    </a:p>
                  </a:txBody>
                </a:tc>
              </a:tr>
            </a:tbl>
          </a:graphicData>
        </a:graphic>
      </p:graphicFrame>
      <p:sp>
        <p:nvSpPr>
          <p:cNvPr id="1048595" name="TextBox 1"/>
          <p:cNvSpPr txBox="1"/>
          <p:nvPr/>
        </p:nvSpPr>
        <p:spPr>
          <a:xfrm>
            <a:off x="119336" y="6067809"/>
            <a:ext cx="11683776" cy="5105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1 – Федеральный закон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28.12.2013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426-ФЗ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оценке условий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труда», Приказ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Минтруда России от 21.11.2023 N 817н "Об утверждении Методики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 специальной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оценки условий труда, Классификатора вредных и (или) опасных производственных факторов,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формы отчета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о проведении специальной оценки условий труда и инструкции по ее заполнению"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7030A0"/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5</a:t>
            </a:fld>
            <a:endParaRPr lang="en-US"/>
          </a:p>
        </p:txBody>
      </p:sp>
      <p:sp>
        <p:nvSpPr>
          <p:cNvPr id="1048597" name="Title 17"/>
          <p:cNvSpPr txBox="1"/>
          <p:nvPr/>
        </p:nvSpPr>
        <p:spPr>
          <a:xfrm>
            <a:off x="-10656" y="0"/>
            <a:ext cx="12152058" cy="1360339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Фактор № 3: </a:t>
            </a:r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Сокращение затрат на проведение обязательной специальной оценки условий труда (аттестация  рабочих мест) и обеспечение требований по охране труда</a:t>
            </a:r>
            <a:endParaRPr dirty="0" sz="2400" lang="ru-RU" spc="50">
              <a:ln w="0"/>
              <a:solidFill>
                <a:srgbClr val="FFFF00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07" name="Таблица 3"/>
          <p:cNvGraphicFramePr>
            <a:graphicFrameLocks noGrp="1"/>
          </p:cNvGraphicFramePr>
          <p:nvPr/>
        </p:nvGraphicFramePr>
        <p:xfrm>
          <a:off x="28848" y="1268761"/>
          <a:ext cx="1214467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096"/>
                <a:gridCol w="2664296"/>
                <a:gridCol w="1800200"/>
                <a:gridCol w="2117080"/>
              </a:tblGrid>
              <a:tr h="720079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Элемент</a:t>
                      </a:r>
                      <a:r>
                        <a:rPr baseline="0" dirty="0" lang="ru-RU" smtClean="0"/>
                        <a:t> системы управления охраной труда</a:t>
                      </a:r>
                      <a:r>
                        <a:rPr baseline="30000" dirty="0" lang="ru-RU" smtClean="0"/>
                        <a:t>1</a:t>
                      </a:r>
                      <a:endParaRPr baseline="0" dirty="0" lang="ru-RU" smtClean="0"/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Сумма затрат на обеспечение соблюдения требований</a:t>
                      </a:r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ru-RU" smtClean="0"/>
                        <a:t>Человек</a:t>
                      </a:r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Роботизированная система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</a:tr>
              <a:tr h="255256">
                <a:tc>
                  <a:txBody>
                    <a:bodyPr/>
                    <a:p>
                      <a:r>
                        <a:rPr dirty="0" sz="1400" lang="ru-RU" smtClean="0"/>
                        <a:t>1) Проведение специальной оценки условий труда  для работников склада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≈50 000 руб./1 раз в 5 лет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50 000 руб.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  <a:endParaRPr dirty="0" sz="1400" kern="1200" lang="ru-RU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255256">
                <a:tc>
                  <a:txBody>
                    <a:bodyPr/>
                    <a:p>
                      <a:r>
                        <a:rPr dirty="0" sz="1400" lang="ru-RU" smtClean="0"/>
                        <a:t>2) Предотвращение нарушения условий труда в части превышения фактической концентрации аэрозолей преимущественно фиброгенного действия (пыль, содержащая природные и искусственные минеральные волокна) в воздухе рабочей зоны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 80÷300 тыс.</a:t>
                      </a:r>
                      <a:r>
                        <a:rPr baseline="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руб.</a:t>
                      </a:r>
                      <a:endParaRPr dirty="0" sz="1400" kern="1200" lang="ru-RU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установки</a:t>
                      </a:r>
                      <a:r>
                        <a:rPr baseline="0"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оборудования вентиляции и очистки воздуха</a:t>
                      </a:r>
                      <a:endParaRPr dirty="0" sz="1400" kern="1200" lang="ru-RU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Нет затрат</a:t>
                      </a:r>
                    </a:p>
                  </a:txBody>
                </a:tc>
              </a:tr>
              <a:tr h="0">
                <a:tc>
                  <a:txBody>
                    <a:bodyPr/>
                    <a:p>
                      <a:r>
                        <a:rPr dirty="0" sz="1400" lang="ru-RU" smtClean="0"/>
                        <a:t>3) Предотвращение</a:t>
                      </a:r>
                      <a:r>
                        <a:rPr baseline="0" dirty="0" sz="1400" lang="ru-RU" smtClean="0"/>
                        <a:t> нарушения условий труда по тяжести трудового процесса (соблюдение предельных норм физической динамической нагрузки – единицы внешней механической работы за рабочий день/смену,). Например, при перемещении работником груза на расстояние от 1 до 5 м: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r>
                        <a:rPr baseline="0" dirty="0" sz="1400" lang="ru-RU" smtClean="0"/>
                        <a:t>Норматив (</a:t>
                      </a:r>
                      <a:r>
                        <a:rPr dirty="0" sz="1400" lang="ru-RU" smtClean="0"/>
                        <a:t>кг · метр)</a:t>
                      </a:r>
                    </a:p>
                    <a:p>
                      <a:r>
                        <a:rPr dirty="0" sz="1400" lang="ru-RU" smtClean="0"/>
                        <a:t>Для мужчин: не более 25000</a:t>
                      </a:r>
                    </a:p>
                    <a:p>
                      <a:r>
                        <a:rPr dirty="0" sz="1400" lang="ru-RU" smtClean="0"/>
                        <a:t>Для женщин: не более 15000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/>
                    </a:p>
                    <a:p>
                      <a:pPr algn="ctr"/>
                      <a:r>
                        <a:rPr dirty="0" sz="1400" lang="en-US" smtClean="0"/>
                        <a:t>&lt; </a:t>
                      </a:r>
                      <a:r>
                        <a:rPr dirty="0" sz="1400" lang="ru-RU" smtClean="0"/>
                        <a:t>5 000 кг/день</a:t>
                      </a:r>
                    </a:p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400" lang="en-US" smtClean="0"/>
                        <a:t>&lt; </a:t>
                      </a:r>
                      <a:r>
                        <a:rPr dirty="0" sz="1400" lang="ru-RU" smtClean="0"/>
                        <a:t>3 000 кг/день</a:t>
                      </a:r>
                    </a:p>
                    <a:p>
                      <a:pPr algn="ctr"/>
                      <a:endParaRPr dirty="0" sz="1400" lang="ru-RU" smtClean="0"/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dirty="0" sz="1400" lang="en-US" smtClean="0">
                          <a:solidFill>
                            <a:srgbClr val="FF0000"/>
                          </a:solidFill>
                        </a:rPr>
                        <a:t>&gt; 100 000 000 </a:t>
                      </a:r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кг/день</a:t>
                      </a:r>
                    </a:p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208240">
                <a:tc>
                  <a:txBody>
                    <a:bodyPr/>
                    <a:p>
                      <a:r>
                        <a:rPr dirty="0" sz="1400" lang="ru-RU" smtClean="0"/>
                        <a:t>4)</a:t>
                      </a:r>
                      <a:r>
                        <a:rPr baseline="0" dirty="0" sz="1400" lang="ru-RU" smtClean="0"/>
                        <a:t> Предотвращение нарушения условий труда по </a:t>
                      </a:r>
                      <a:r>
                        <a:rPr dirty="0" sz="1400" lang="ru-RU" smtClean="0"/>
                        <a:t>количеству стереотипных рабочих движений работника при региональной нагрузке (при работе с преимущественным участием мышц рук и плечевого пояса),</a:t>
                      </a:r>
                      <a:r>
                        <a:rPr baseline="0" dirty="0" sz="1400" lang="ru-RU" smtClean="0"/>
                        <a:t> например упаковка в коробки, лотки и т.п.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Не более 20 000</a:t>
                      </a:r>
                      <a:r>
                        <a:rPr baseline="0" dirty="0" sz="1400" lang="ru-RU" smtClean="0"/>
                        <a:t> раз/день</a:t>
                      </a:r>
                      <a:endParaRPr dirty="0" sz="1400" lang="ru-RU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Более 75 000 раз/сутки</a:t>
                      </a:r>
                    </a:p>
                  </a:txBody>
                </a:tc>
              </a:tr>
            </a:tbl>
          </a:graphicData>
        </a:graphic>
      </p:graphicFrame>
      <p:sp>
        <p:nvSpPr>
          <p:cNvPr id="1048598" name="TextBox 1"/>
          <p:cNvSpPr txBox="1"/>
          <p:nvPr/>
        </p:nvSpPr>
        <p:spPr>
          <a:xfrm>
            <a:off x="119336" y="6067809"/>
            <a:ext cx="11683776" cy="57708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1 – Федеральный закон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28.12.2013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426-ФЗ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оценке условий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труда», Приказ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Минтруда России от 21.11.2023 N 817н "Об утверждении Методики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 специальной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оценки условий труда, Классификатора вредных и (или) опасных производственных факторов, </a:t>
            </a:r>
            <a:r>
              <a:rPr dirty="0" sz="1050" lang="ru-RU" smtClean="0">
                <a:latin typeface="Arial" panose="020B0604020202020204" pitchFamily="34" charset="0"/>
                <a:cs typeface="Arial" panose="020B0604020202020204" pitchFamily="34" charset="0"/>
              </a:rPr>
              <a:t>формы отчета </a:t>
            </a:r>
            <a:r>
              <a:rPr dirty="0" sz="1050" lang="ru-RU">
                <a:latin typeface="Arial" panose="020B0604020202020204" pitchFamily="34" charset="0"/>
                <a:cs typeface="Arial" panose="020B0604020202020204" pitchFamily="34" charset="0"/>
              </a:rPr>
              <a:t>о проведении специальной оценки условий труда и инструкции по ее заполнению"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7030A0"/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6</a:t>
            </a:fld>
            <a:endParaRPr lang="en-US"/>
          </a:p>
        </p:txBody>
      </p:sp>
      <p:sp>
        <p:nvSpPr>
          <p:cNvPr id="1048600" name="Title 17"/>
          <p:cNvSpPr txBox="1"/>
          <p:nvPr/>
        </p:nvSpPr>
        <p:spPr>
          <a:xfrm>
            <a:off x="0" y="116632"/>
            <a:ext cx="12152058" cy="548680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Фактор № </a:t>
            </a:r>
            <a:r>
              <a:rPr dirty="0" sz="2400" lang="en-US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4</a:t>
            </a:r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: </a:t>
            </a:r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Сокращение затрат на фонд оплаты труда работников</a:t>
            </a:r>
            <a:endParaRPr dirty="0" sz="2400" lang="ru-RU" spc="50">
              <a:ln w="0"/>
              <a:solidFill>
                <a:srgbClr val="FFFF00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08" name="Таблица 3"/>
          <p:cNvGraphicFramePr>
            <a:graphicFrameLocks noGrp="1"/>
          </p:cNvGraphicFramePr>
          <p:nvPr/>
        </p:nvGraphicFramePr>
        <p:xfrm>
          <a:off x="47374" y="698511"/>
          <a:ext cx="12144672" cy="565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5384"/>
                <a:gridCol w="1872208"/>
                <a:gridCol w="2117080"/>
              </a:tblGrid>
              <a:tr h="720079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Вид затрат</a:t>
                      </a:r>
                      <a:endParaRPr baseline="0" dirty="0" lang="ru-RU" smtClean="0"/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ru-RU" smtClean="0"/>
                        <a:t>Человек</a:t>
                      </a:r>
                    </a:p>
                  </a:txBody>
                  <a:tcPr>
                    <a:solidFill>
                      <a:srgbClr val="A922C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Роботизированная система</a:t>
                      </a:r>
                      <a:endParaRPr dirty="0" lang="ru-RU"/>
                    </a:p>
                  </a:txBody>
                  <a:tcPr>
                    <a:solidFill>
                      <a:srgbClr val="A922C0"/>
                    </a:solidFill>
                  </a:tcPr>
                </a:tc>
              </a:tr>
              <a:tr h="255256">
                <a:tc>
                  <a:txBody>
                    <a:bodyPr/>
                    <a:p>
                      <a:r>
                        <a:rPr dirty="0" sz="1400" lang="ru-RU" smtClean="0"/>
                        <a:t>1) Средний уровень зарплат работников складского хозяйства в Калининградской области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 60 000 руб./мес.</a:t>
                      </a:r>
                    </a:p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720 000 руб./год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  <a:endParaRPr dirty="0" sz="1400" kern="1200" lang="ru-RU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255256">
                <a:tc>
                  <a:txBody>
                    <a:bodyPr/>
                    <a:p>
                      <a:r>
                        <a:rPr dirty="0" sz="1400" lang="ru-RU" smtClean="0"/>
                        <a:t>2) Отчисления с ФОТ работника складского хозяйства во внебюджетные фонды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18 000 руб./мес.</a:t>
                      </a:r>
                    </a:p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216 000 руб./год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  <a:endParaRPr dirty="0" sz="1400" kern="1200" lang="ru-RU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0">
                <a:tc>
                  <a:txBody>
                    <a:bodyPr/>
                    <a:p>
                      <a:r>
                        <a:rPr dirty="0" sz="1400" lang="ru-RU" smtClean="0"/>
                        <a:t>3) Средний уровень зарплат упаковщика в Калининградской области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71 233 руб./мес.</a:t>
                      </a:r>
                    </a:p>
                    <a:p>
                      <a:pPr algn="ctr"/>
                      <a:r>
                        <a:rPr dirty="0" sz="1400" kern="1200" lang="ru-RU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854 796 руб./год</a:t>
                      </a:r>
                    </a:p>
                    <a:p>
                      <a:pPr algn="ctr"/>
                      <a:endParaRPr dirty="0" sz="1400" lang="ru-RU" smtClean="0"/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</a:p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365760">
                <a:tc>
                  <a:txBody>
                    <a:bodyPr/>
                    <a:p>
                      <a:r>
                        <a:rPr dirty="0" sz="1400" lang="ru-RU" smtClean="0"/>
                        <a:t>4)</a:t>
                      </a:r>
                      <a:r>
                        <a:rPr baseline="0" dirty="0" sz="1400" lang="ru-RU" smtClean="0"/>
                        <a:t> </a:t>
                      </a:r>
                      <a:r>
                        <a:rPr dirty="0" sz="1400" lang="ru-RU" smtClean="0"/>
                        <a:t>Отчисления с ФОТ упаковщика во внебюджетные фонды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21 369 руб./мес.</a:t>
                      </a:r>
                    </a:p>
                    <a:p>
                      <a:pPr algn="ctr"/>
                      <a:r>
                        <a:rPr dirty="0" sz="1400" lang="ru-RU" smtClean="0"/>
                        <a:t>256 438,8 руб./год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kern="1200" lang="ru-RU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  <a:endParaRPr dirty="0" sz="1400" kern="1200" lang="ru-RU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0">
                <a:tc>
                  <a:txBody>
                    <a:bodyPr/>
                    <a:p>
                      <a:r>
                        <a:rPr dirty="0" sz="1400" lang="ru-RU" smtClean="0"/>
                        <a:t>Спецодежда</a:t>
                      </a:r>
                      <a:r>
                        <a:rPr baseline="0" dirty="0" sz="1400" lang="ru-RU" smtClean="0"/>
                        <a:t> и СИЗ: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≈ 9 995</a:t>
                      </a:r>
                      <a:r>
                        <a:rPr baseline="0" dirty="0" sz="1400" lang="ru-RU" smtClean="0"/>
                        <a:t>руб./год</a:t>
                      </a:r>
                      <a:endParaRPr dirty="0" sz="1400" lang="ru-RU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>
                          <a:solidFill>
                            <a:srgbClr val="FF0000"/>
                          </a:solidFill>
                        </a:rPr>
                        <a:t>0 руб.</a:t>
                      </a:r>
                    </a:p>
                  </a:txBody>
                </a:tc>
              </a:tr>
              <a:tr h="213360">
                <a:tc>
                  <a:txBody>
                    <a:bodyPr/>
                    <a:p>
                      <a:r>
                        <a:rPr dirty="0" sz="1400" lang="ru-RU" smtClean="0"/>
                        <a:t>- костюм для защиты от общих производственных загрязнений и механических воздействий (1 шт./год)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≈ 2 500 руб.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121920">
                <a:tc>
                  <a:txBody>
                    <a:bodyPr/>
                    <a:p>
                      <a:r>
                        <a:rPr dirty="0" sz="1400" lang="ru-RU" smtClean="0"/>
                        <a:t>-</a:t>
                      </a:r>
                      <a:r>
                        <a:rPr baseline="0" dirty="0" sz="1400" lang="ru-RU" smtClean="0"/>
                        <a:t> п</a:t>
                      </a:r>
                      <a:r>
                        <a:rPr dirty="0" sz="1400" lang="ru-RU" smtClean="0"/>
                        <a:t>ерчатки с полимерным покрытием (12 пар/год)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≈ 3 120 руб.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0">
                <a:tc>
                  <a:txBody>
                    <a:bodyPr/>
                    <a:p>
                      <a:r>
                        <a:rPr dirty="0" sz="1400" lang="ru-RU" smtClean="0"/>
                        <a:t>- очки защитные до износа (1 пара/год)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≈ 1 800 руб.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266700">
                <a:tc>
                  <a:txBody>
                    <a:bodyPr/>
                    <a:p>
                      <a:r>
                        <a:rPr dirty="0" sz="1400" lang="ru-RU" smtClean="0"/>
                        <a:t>- СИЗ органов дыхания фильтрующее – респиратор (до износа)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≈ 75 руб.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228600">
                <a:tc>
                  <a:txBody>
                    <a:bodyPr/>
                    <a:p>
                      <a:r>
                        <a:rPr dirty="0" sz="1400" lang="ru-RU" smtClean="0"/>
                        <a:t>- сапоги резиновые с защитным подноском (1 пара в год)</a:t>
                      </a:r>
                      <a:endParaRPr dirty="0" sz="140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400" lang="ru-RU" smtClean="0"/>
                        <a:t>≈ 2 500 руб.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400" lang="ru-RU" smtClean="0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342900">
                <a:tc>
                  <a:txBody>
                    <a:bodyPr/>
                    <a:p>
                      <a:r>
                        <a:rPr b="1" dirty="0" sz="1400" i="1" lang="ru-RU" smtClean="0"/>
                        <a:t>ИТОГО ЗАТРАТ НА 1 РАБОТНИКА </a:t>
                      </a:r>
                      <a:endParaRPr b="1" dirty="0" sz="1400" i="1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600" i="1" lang="ru-RU" smtClean="0"/>
                        <a:t>≈ 87 995 руб./мес.</a:t>
                      </a:r>
                    </a:p>
                    <a:p>
                      <a:pPr algn="ctr"/>
                      <a:r>
                        <a:rPr b="1" dirty="0" sz="1600" i="1" lang="ru-RU" smtClean="0"/>
                        <a:t>945 995 руб./год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600" i="1" lang="ru-RU" smtClean="0">
                          <a:solidFill>
                            <a:srgbClr val="FF0000"/>
                          </a:solidFill>
                        </a:rPr>
                        <a:t>Аренда, включая ТО </a:t>
                      </a:r>
                    </a:p>
                    <a:p>
                      <a:pPr algn="ctr"/>
                      <a:r>
                        <a:rPr b="1" dirty="0" sz="1600" i="1" lang="ru-RU" smtClean="0">
                          <a:solidFill>
                            <a:srgbClr val="FF0000"/>
                          </a:solidFill>
                        </a:rPr>
                        <a:t>≈ 75 000 руб./мес.</a:t>
                      </a:r>
                    </a:p>
                    <a:p>
                      <a:pPr algn="ctr"/>
                      <a:r>
                        <a:rPr b="1" dirty="0" sz="1600" i="1" lang="ru-RU" smtClean="0">
                          <a:solidFill>
                            <a:srgbClr val="FF0000"/>
                          </a:solidFill>
                        </a:rPr>
                        <a:t>900 000 руб./год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7030A0"/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7</a:t>
            </a:fld>
            <a:endParaRPr lang="en-US"/>
          </a:p>
        </p:txBody>
      </p:sp>
      <p:sp>
        <p:nvSpPr>
          <p:cNvPr id="1048602" name="Title 17"/>
          <p:cNvSpPr txBox="1"/>
          <p:nvPr/>
        </p:nvSpPr>
        <p:spPr>
          <a:xfrm>
            <a:off x="0" y="116632"/>
            <a:ext cx="12152058" cy="548680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anchor="t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Montserrat ExtraBold" panose="00000900000000000000" pitchFamily="2" charset="-52"/>
              </a:rPr>
              <a:t>Фактор № 5: </a:t>
            </a:r>
            <a:r>
              <a:rPr dirty="0" sz="2400" lang="ru-RU" spc="50" smtClean="0">
                <a:ln w="0"/>
                <a:solidFill>
                  <a:srgbClr val="FFFF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Получение мер государственной поддержки</a:t>
            </a:r>
            <a:endParaRPr dirty="0" sz="2400" lang="ru-RU" spc="50">
              <a:ln w="0"/>
              <a:solidFill>
                <a:srgbClr val="FFFF00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3" name="Прямоугольник 1"/>
          <p:cNvSpPr/>
          <p:nvPr/>
        </p:nvSpPr>
        <p:spPr>
          <a:xfrm>
            <a:off x="407368" y="836712"/>
            <a:ext cx="11377264" cy="1200329"/>
          </a:xfrm>
          <a:prstGeom prst="rect"/>
        </p:spPr>
        <p:txBody>
          <a:bodyPr wrap="square">
            <a:spAutoFit/>
          </a:bodyPr>
          <a:p>
            <a:pPr fontAlgn="ctr">
              <a:buFont typeface="Arial" panose="020B0604020202020204" pitchFamily="34" charset="0"/>
              <a:buChar char="•"/>
            </a:pPr>
            <a:r>
              <a:rPr dirty="0" lang="ru-RU">
                <a:solidFill>
                  <a:schemeClr val="bg1"/>
                </a:solidFill>
                <a:latin typeface="HauoraSans"/>
              </a:rPr>
              <a:t>«Включение промышленной робототехники в перечень российского высокотехнологичного оборудования, в отношении которого при формировании первоначальной стоимости основного средства налогоплательщик вправе учитывать указанные расходы с применением коэффициента 1,5</a:t>
            </a:r>
            <a:r>
              <a:rPr dirty="0" lang="ru-RU" smtClean="0">
                <a:solidFill>
                  <a:schemeClr val="bg1"/>
                </a:solidFill>
                <a:latin typeface="HauoraSans"/>
              </a:rPr>
              <a:t>»</a:t>
            </a:r>
            <a:r>
              <a:rPr dirty="0" lang="ru-RU">
                <a:solidFill>
                  <a:schemeClr val="bg1"/>
                </a:solidFill>
                <a:latin typeface="HauoraSans"/>
              </a:rPr>
              <a:t/>
            </a:r>
            <a:br>
              <a:rPr dirty="0" lang="ru-RU">
                <a:solidFill>
                  <a:schemeClr val="bg1"/>
                </a:solidFill>
                <a:latin typeface="HauoraSans"/>
              </a:rPr>
            </a:br>
            <a:r>
              <a:rPr dirty="0" lang="ru-RU" smtClean="0">
                <a:solidFill>
                  <a:schemeClr val="bg1"/>
                </a:solidFill>
                <a:latin typeface="HauoraSans"/>
              </a:rPr>
              <a:t>(</a:t>
            </a:r>
            <a:r>
              <a:rPr dirty="0" i="1" lang="ru-RU" smtClean="0">
                <a:solidFill>
                  <a:schemeClr val="bg1"/>
                </a:solidFill>
                <a:latin typeface="HauoraSans"/>
              </a:rPr>
              <a:t>Распоряжение </a:t>
            </a:r>
            <a:r>
              <a:rPr dirty="0" i="1" lang="ru-RU">
                <a:solidFill>
                  <a:schemeClr val="bg1"/>
                </a:solidFill>
                <a:latin typeface="HauoraSans"/>
              </a:rPr>
              <a:t>Правительства Российской Федерации от 20 июля 2023 г. Nº </a:t>
            </a:r>
            <a:r>
              <a:rPr dirty="0" i="1" lang="ru-RU" smtClean="0">
                <a:solidFill>
                  <a:schemeClr val="bg1"/>
                </a:solidFill>
                <a:latin typeface="HauoraSans"/>
              </a:rPr>
              <a:t>1937-р)</a:t>
            </a:r>
            <a:endParaRPr b="0" dirty="0" i="0" lang="ru-RU">
              <a:solidFill>
                <a:schemeClr val="bg1"/>
              </a:solidFill>
              <a:effectLst/>
              <a:latin typeface="HauoraSans"/>
            </a:endParaRPr>
          </a:p>
        </p:txBody>
      </p:sp>
      <p:sp>
        <p:nvSpPr>
          <p:cNvPr id="1048604" name="Прямоугольник 3"/>
          <p:cNvSpPr/>
          <p:nvPr/>
        </p:nvSpPr>
        <p:spPr>
          <a:xfrm>
            <a:off x="440390" y="2208441"/>
            <a:ext cx="11488258" cy="923330"/>
          </a:xfrm>
          <a:prstGeom prst="rect"/>
        </p:spPr>
        <p:txBody>
          <a:bodyPr wrap="square">
            <a:spAutoFit/>
          </a:bodyPr>
          <a:p>
            <a:pPr fontAlgn="ctr">
              <a:buFont typeface="Arial" panose="020B0604020202020204" pitchFamily="34" charset="0"/>
              <a:buChar char="•"/>
            </a:pPr>
            <a:r>
              <a:rPr dirty="0" lang="ru-RU">
                <a:solidFill>
                  <a:schemeClr val="bg1"/>
                </a:solidFill>
                <a:latin typeface="HauoraSans"/>
              </a:rPr>
              <a:t>«Программа льготного кредитования проектов технического перевооружения производства «Проекты развития» с возможностью их списания за счет субсидии Минпромторга России»</a:t>
            </a:r>
          </a:p>
          <a:p>
            <a:pPr fontAlgn="ctr"/>
            <a:r>
              <a:rPr dirty="0" i="1" lang="ru-RU" smtClean="0">
                <a:solidFill>
                  <a:schemeClr val="bg1"/>
                </a:solidFill>
                <a:latin typeface="HauoraSans"/>
              </a:rPr>
              <a:t>(Фонд </a:t>
            </a:r>
            <a:r>
              <a:rPr dirty="0" i="1" lang="ru-RU">
                <a:solidFill>
                  <a:schemeClr val="bg1"/>
                </a:solidFill>
                <a:latin typeface="HauoraSans"/>
              </a:rPr>
              <a:t>развития </a:t>
            </a:r>
            <a:r>
              <a:rPr dirty="0" i="1" lang="ru-RU" smtClean="0">
                <a:solidFill>
                  <a:schemeClr val="bg1"/>
                </a:solidFill>
                <a:latin typeface="HauoraSans"/>
              </a:rPr>
              <a:t>промышленности)</a:t>
            </a:r>
            <a:endParaRPr b="0" dirty="0" i="0" lang="ru-RU">
              <a:solidFill>
                <a:schemeClr val="bg1"/>
              </a:solidFill>
              <a:effectLst/>
              <a:latin typeface="HauoraSans"/>
            </a:endParaRPr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49266" y="3151811"/>
            <a:ext cx="9323809" cy="335238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325CB3F-26C9-44D7-A7CB-40F86C5CE4B1}" type="slidenum">
              <a:rPr lang="en-US" smtClean="0"/>
              <a:t>8</a:t>
            </a:fld>
            <a:endParaRPr lang="en-US"/>
          </a:p>
        </p:txBody>
      </p:sp>
      <p:sp>
        <p:nvSpPr>
          <p:cNvPr id="1048606" name="Прямоугольник 3"/>
          <p:cNvSpPr/>
          <p:nvPr/>
        </p:nvSpPr>
        <p:spPr>
          <a:xfrm>
            <a:off x="2495600" y="1340768"/>
            <a:ext cx="7652993" cy="92333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ru-RU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</a:t>
            </a:r>
            <a:endParaRPr b="1" cap="none" dirty="0" sz="5400" lang="ru-RU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48607" name="Прямоугольник 4"/>
          <p:cNvSpPr/>
          <p:nvPr/>
        </p:nvSpPr>
        <p:spPr>
          <a:xfrm>
            <a:off x="551384" y="2564904"/>
            <a:ext cx="6096000" cy="3912353"/>
          </a:xfrm>
          <a:prstGeom prst="rect"/>
        </p:spPr>
        <p:txBody>
          <a:bodyPr>
            <a:spAutoFit/>
          </a:bodyPr>
          <a:p>
            <a:r>
              <a:rPr b="1" dirty="0" sz="2800" i="1" lang="ru-RU">
                <a:ln w="12700">
                  <a:solidFill>
                    <a:srgbClr val="6636EC"/>
                  </a:solidFill>
                  <a:prstDash val="solid"/>
                </a:ln>
                <a:effectLst>
                  <a:outerShdw algn="bl" dir="2640000" dist="38100" rotWithShape="0">
                    <a:srgbClr val="82FFFF">
                      <a:lumMod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ООО «Лаборатория риска»</a:t>
            </a:r>
            <a:r>
              <a:rPr b="1" dirty="0" sz="2800" i="1" lang="en-US">
                <a:ln w="12700">
                  <a:solidFill>
                    <a:srgbClr val="6636EC"/>
                  </a:solidFill>
                  <a:prstDash val="solid"/>
                </a:ln>
                <a:effectLst>
                  <a:outerShdw algn="bl" dir="2640000" dist="38100" rotWithShape="0">
                    <a:srgbClr val="82FFFF">
                      <a:lumMod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 sz="2800" i="1" lang="ru-RU">
              <a:ln w="12700">
                <a:solidFill>
                  <a:srgbClr val="6636EC"/>
                </a:solidFill>
                <a:prstDash val="solid"/>
              </a:ln>
              <a:effectLst>
                <a:outerShdw algn="bl" dir="2640000" dist="38100" rotWithShape="0">
                  <a:srgbClr val="82FFFF">
                    <a:lumMod val="75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endParaRPr b="1" dirty="0" sz="2800" i="1" lang="ru-RU">
              <a:ln w="12700">
                <a:solidFill>
                  <a:srgbClr val="6636EC"/>
                </a:solidFill>
                <a:prstDash val="solid"/>
              </a:ln>
              <a:effectLst>
                <a:outerShdw algn="bl" dir="2640000" dist="38100" rotWithShape="0">
                  <a:srgbClr val="82FFFF">
                    <a:lumMod val="75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r>
              <a:rPr b="1" dirty="0" lang="ru-RU">
                <a:ln w="12700">
                  <a:solidFill>
                    <a:srgbClr val="6636EC"/>
                  </a:solidFill>
                  <a:prstDash val="solid"/>
                </a:ln>
                <a:latin typeface="Arial"/>
                <a:ea typeface="Arial"/>
                <a:cs typeface="Arial"/>
                <a:sym typeface="Arial"/>
              </a:rPr>
              <a:t>Калининград,</a:t>
            </a:r>
            <a:r>
              <a:rPr b="1" dirty="0" lang="en-US">
                <a:ln w="12700">
                  <a:solidFill>
                    <a:srgbClr val="6636EC"/>
                  </a:solidFill>
                  <a:prstDash val="solid"/>
                </a:ln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lang="ru-RU">
                <a:ln w="12700">
                  <a:solidFill>
                    <a:srgbClr val="6636EC"/>
                  </a:solidFill>
                  <a:prstDash val="solid"/>
                </a:ln>
                <a:latin typeface="Arial"/>
                <a:ea typeface="Arial"/>
                <a:cs typeface="Arial"/>
                <a:sym typeface="Arial"/>
              </a:rPr>
              <a:t>Россия</a:t>
            </a:r>
          </a:p>
          <a:p>
            <a:pPr indent="-190500" lvl="0" marL="190500">
              <a:lnSpc>
                <a:spcPct val="242222"/>
              </a:lnSpc>
              <a:buClr>
                <a:schemeClr val="dk1"/>
              </a:buClr>
              <a:buSzPts val="1500"/>
            </a:pPr>
            <a:r>
              <a:rPr b="1" dirty="0" lang="ru-RU"/>
              <a:t>Сайт:    </a:t>
            </a:r>
            <a:r>
              <a:rPr dirty="0" lang="en-US">
                <a:latin typeface="Arial"/>
                <a:ea typeface="Arial"/>
                <a:cs typeface="Arial"/>
                <a:sym typeface="Arial"/>
                <a:hlinkClick r:id="rId1"/>
              </a:rPr>
              <a:t>www.risk-laboratory.com</a:t>
            </a:r>
            <a:endParaRPr dirty="0" lang="ru-RU"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>
              <a:lnSpc>
                <a:spcPct val="242222"/>
              </a:lnSpc>
              <a:buClr>
                <a:schemeClr val="dk1"/>
              </a:buClr>
              <a:buSzPts val="1500"/>
            </a:pPr>
            <a:r>
              <a:rPr b="1" dirty="0" lang="ru-RU">
                <a:latin typeface="Arial"/>
                <a:cs typeface="Arial"/>
                <a:sym typeface="Arial"/>
              </a:rPr>
              <a:t>Телефон:</a:t>
            </a:r>
            <a:r>
              <a:rPr dirty="0" lang="ru-RU">
                <a:latin typeface="Arial"/>
                <a:cs typeface="Arial"/>
                <a:sym typeface="Arial"/>
              </a:rPr>
              <a:t> +7 (963) 295-42-27</a:t>
            </a:r>
          </a:p>
          <a:p>
            <a:pPr indent="-190500" lvl="0" marL="190500">
              <a:lnSpc>
                <a:spcPct val="242222"/>
              </a:lnSpc>
              <a:buClr>
                <a:schemeClr val="dk1"/>
              </a:buClr>
              <a:buSzPts val="1500"/>
            </a:pPr>
            <a:r>
              <a:rPr b="1" dirty="0" lang="en-US">
                <a:latin typeface="Arial"/>
                <a:cs typeface="Arial"/>
                <a:sym typeface="Arial"/>
              </a:rPr>
              <a:t>E-mail:</a:t>
            </a:r>
            <a:r>
              <a:rPr dirty="0" lang="en-US">
                <a:latin typeface="Arial"/>
                <a:cs typeface="Arial"/>
                <a:sym typeface="Arial"/>
              </a:rPr>
              <a:t> </a:t>
            </a:r>
            <a:r>
              <a:rPr dirty="0" lang="en-US">
                <a:latin typeface="Arial"/>
                <a:cs typeface="Arial"/>
                <a:sym typeface="Arial"/>
                <a:hlinkClick r:id="rId2"/>
              </a:rPr>
              <a:t>valery.67@mail.ru</a:t>
            </a:r>
            <a:r>
              <a:rPr dirty="0" lang="en-US">
                <a:latin typeface="Arial"/>
                <a:cs typeface="Arial"/>
                <a:sym typeface="Arial"/>
              </a:rPr>
              <a:t>, </a:t>
            </a:r>
            <a:r>
              <a:rPr dirty="0" lang="en-US" smtClean="0">
                <a:latin typeface="Arial"/>
                <a:cs typeface="Arial"/>
                <a:sym typeface="Arial"/>
              </a:rPr>
              <a:t>risklaboratory39@gmail.com</a:t>
            </a:r>
          </a:p>
          <a:p>
            <a:pPr indent="-190500" lvl="0" marL="190500">
              <a:lnSpc>
                <a:spcPct val="242222"/>
              </a:lnSpc>
              <a:buClr>
                <a:schemeClr val="dk1"/>
              </a:buClr>
              <a:buSzPts val="1500"/>
            </a:pPr>
            <a:endParaRPr dirty="0" lang="ru-RU">
              <a:latin typeface="Arial"/>
              <a:cs typeface="Arial"/>
              <a:sym typeface="Arial"/>
            </a:endParaRPr>
          </a:p>
        </p:txBody>
      </p:sp>
      <p:sp>
        <p:nvSpPr>
          <p:cNvPr id="1048608" name="TextBox 1"/>
          <p:cNvSpPr txBox="1"/>
          <p:nvPr/>
        </p:nvSpPr>
        <p:spPr>
          <a:xfrm>
            <a:off x="263352" y="6477257"/>
            <a:ext cx="3096344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ru-RU" smtClean="0"/>
              <a:t>ООО «Лаборатория риска»</a:t>
            </a:r>
            <a:r>
              <a:rPr b="1" dirty="0" sz="1200" lang="ru-RU" smtClean="0">
                <a:latin typeface="Calibri" panose="020F0502020204030204" pitchFamily="34" charset="0"/>
                <a:cs typeface="Calibri" panose="020F0502020204030204" pitchFamily="34" charset="0"/>
              </a:rPr>
              <a:t>© 2025</a:t>
            </a:r>
            <a:endParaRPr b="1" dirty="0" sz="1200" lang="ru-RU"/>
          </a:p>
        </p:txBody>
      </p:sp>
      <p:pic>
        <p:nvPicPr>
          <p:cNvPr id="2097154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731774" y="0"/>
            <a:ext cx="2466975" cy="533400"/>
          </a:xfrm>
          <a:prstGeom prst="rect"/>
        </p:spPr>
      </p:pic>
      <p:pic>
        <p:nvPicPr>
          <p:cNvPr id="2097155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0" y="-5867"/>
            <a:ext cx="1275914" cy="585665"/>
          </a:xfrm>
          <a:prstGeom prst="rect"/>
        </p:spPr>
      </p:pic>
    </p:spTree>
  </p:cSld>
  <p:clrMapOvr>
    <a:overrideClrMapping accent1="accent1" accent2="accent2" accent3="accent3" accent4="accent4" accent5="accent5" accent6="accent6" bg1="lt1" bg2="lt2" tx1="dk1" tx2="dk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advClick="0" p14:dur="0"/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Другая 20">
      <a:dk1>
        <a:srgbClr val="3D4149"/>
      </a:dk1>
      <a:lt1>
        <a:sysClr lastClr="FFFFFF" val="window"/>
      </a:lt1>
      <a:dk2>
        <a:srgbClr val="FFCB05"/>
      </a:dk2>
      <a:lt2>
        <a:srgbClr val="E7E6E6"/>
      </a:lt2>
      <a:accent1>
        <a:srgbClr val="FFCB05"/>
      </a:accent1>
      <a:accent2>
        <a:srgbClr val="238441"/>
      </a:accent2>
      <a:accent3>
        <a:srgbClr val="2B6030"/>
      </a:accent3>
      <a:accent4>
        <a:srgbClr val="6AA744"/>
      </a:accent4>
      <a:accent5>
        <a:srgbClr val="A6CE39"/>
      </a:accent5>
      <a:accent6>
        <a:srgbClr val="A6CE39"/>
      </a:accent6>
      <a:hlink>
        <a:srgbClr val="E4625C"/>
      </a:hlink>
      <a:folHlink>
        <a:srgbClr val="D034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lastClr="000000" val="windowText"/>
      </a:dk1>
      <a:lt1>
        <a:sysClr lastClr="FFFFFF" val="window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lastClr="FFFFFF" val="window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Thème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Thème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Другая 20">
    <a:dk1>
      <a:srgbClr val="3D4149"/>
    </a:dk1>
    <a:lt1>
      <a:sysClr lastClr="FFFFFF" val="window"/>
    </a:lt1>
    <a:dk2>
      <a:srgbClr val="FFCB05"/>
    </a:dk2>
    <a:lt2>
      <a:srgbClr val="E7E6E6"/>
    </a:lt2>
    <a:accent1>
      <a:srgbClr val="FFCB05"/>
    </a:accent1>
    <a:accent2>
      <a:srgbClr val="238441"/>
    </a:accent2>
    <a:accent3>
      <a:srgbClr val="2B6030"/>
    </a:accent3>
    <a:accent4>
      <a:srgbClr val="6AA744"/>
    </a:accent4>
    <a:accent5>
      <a:srgbClr val="A6CE39"/>
    </a:accent5>
    <a:accent6>
      <a:srgbClr val="A6CE39"/>
    </a:accent6>
    <a:hlink>
      <a:srgbClr val="E4625C"/>
    </a:hlink>
    <a:folHlink>
      <a:srgbClr val="D0343C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BUBBLER - Creative PowerPoint Template</dc:title>
  <dc:creator>showeet.com</dc:creator>
  <cp:lastModifiedBy>5328212</cp:lastModifiedBy>
  <dcterms:created xsi:type="dcterms:W3CDTF">2011-05-09T08:18:21Z</dcterms:created>
  <dcterms:modified xsi:type="dcterms:W3CDTF">2025-12-01T16:01:04Z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9a1a3da9dd62482083996a8eb408ee31</vt:lpwstr>
  </property>
</Properties>
</file>